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sldIdLst>
    <p:sldId id="256" r:id="rId2"/>
    <p:sldId id="257" r:id="rId3"/>
    <p:sldId id="258" r:id="rId4"/>
    <p:sldId id="259" r:id="rId5"/>
    <p:sldId id="270" r:id="rId6"/>
    <p:sldId id="260" r:id="rId7"/>
    <p:sldId id="276" r:id="rId8"/>
    <p:sldId id="275" r:id="rId9"/>
    <p:sldId id="272" r:id="rId10"/>
    <p:sldId id="271" r:id="rId11"/>
    <p:sldId id="273" r:id="rId12"/>
    <p:sldId id="262" r:id="rId13"/>
    <p:sldId id="264" r:id="rId14"/>
    <p:sldId id="268" r:id="rId15"/>
    <p:sldId id="269" r:id="rId16"/>
    <p:sldId id="279" r:id="rId17"/>
    <p:sldId id="265" r:id="rId18"/>
    <p:sldId id="277" r:id="rId19"/>
    <p:sldId id="280" r:id="rId20"/>
    <p:sldId id="266" r:id="rId21"/>
    <p:sldId id="267" r:id="rId22"/>
    <p:sldId id="278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orisnik" initials="K" lastIdx="1" clrIdx="0">
    <p:extLst>
      <p:ext uri="{19B8F6BF-5375-455C-9EA6-DF929625EA0E}">
        <p15:presenceInfo xmlns:p15="http://schemas.microsoft.com/office/powerpoint/2012/main" userId="Korisnik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263" autoAdjust="0"/>
    <p:restoredTop sz="94660"/>
  </p:normalViewPr>
  <p:slideViewPr>
    <p:cSldViewPr snapToGrid="0">
      <p:cViewPr varScale="1">
        <p:scale>
          <a:sx n="86" d="100"/>
          <a:sy n="86" d="100"/>
        </p:scale>
        <p:origin x="595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54981-32B1-432B-A8CE-DC6BF6E3F864}" type="datetimeFigureOut">
              <a:rPr lang="en-GB" smtClean="0"/>
              <a:t>28/05/2020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66913-6E5D-4EBD-9958-31EB2D71FD1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388631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54981-32B1-432B-A8CE-DC6BF6E3F864}" type="datetimeFigureOut">
              <a:rPr lang="en-GB" smtClean="0"/>
              <a:t>28/05/2020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66913-6E5D-4EBD-9958-31EB2D71FD1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71686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54981-32B1-432B-A8CE-DC6BF6E3F864}" type="datetimeFigureOut">
              <a:rPr lang="en-GB" smtClean="0"/>
              <a:t>28/05/2020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66913-6E5D-4EBD-9958-31EB2D71FD1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17050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54981-32B1-432B-A8CE-DC6BF6E3F864}" type="datetimeFigureOut">
              <a:rPr lang="en-GB" smtClean="0"/>
              <a:t>28/05/2020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66913-6E5D-4EBD-9958-31EB2D71FD17}" type="slidenum">
              <a:rPr lang="en-GB" smtClean="0"/>
              <a:t>‹#›</a:t>
            </a:fld>
            <a:endParaRPr lang="en-GB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68224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54981-32B1-432B-A8CE-DC6BF6E3F864}" type="datetimeFigureOut">
              <a:rPr lang="en-GB" smtClean="0"/>
              <a:t>28/05/2020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66913-6E5D-4EBD-9958-31EB2D71FD1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00357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54981-32B1-432B-A8CE-DC6BF6E3F864}" type="datetimeFigureOut">
              <a:rPr lang="en-GB" smtClean="0"/>
              <a:t>28/05/2020</a:t>
            </a:fld>
            <a:endParaRPr lang="en-GB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66913-6E5D-4EBD-9958-31EB2D71FD1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980913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54981-32B1-432B-A8CE-DC6BF6E3F864}" type="datetimeFigureOut">
              <a:rPr lang="en-GB" smtClean="0"/>
              <a:t>28/05/2020</a:t>
            </a:fld>
            <a:endParaRPr lang="en-GB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66913-6E5D-4EBD-9958-31EB2D71FD1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889873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54981-32B1-432B-A8CE-DC6BF6E3F864}" type="datetimeFigureOut">
              <a:rPr lang="en-GB" smtClean="0"/>
              <a:t>28/05/2020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66913-6E5D-4EBD-9958-31EB2D71FD1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513808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54981-32B1-432B-A8CE-DC6BF6E3F864}" type="datetimeFigureOut">
              <a:rPr lang="en-GB" smtClean="0"/>
              <a:t>28/05/2020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66913-6E5D-4EBD-9958-31EB2D71FD1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267261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54981-32B1-432B-A8CE-DC6BF6E3F864}" type="datetimeFigureOut">
              <a:rPr lang="en-GB" smtClean="0"/>
              <a:t>28/05/2020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66913-6E5D-4EBD-9958-31EB2D71FD1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88878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54981-32B1-432B-A8CE-DC6BF6E3F864}" type="datetimeFigureOut">
              <a:rPr lang="en-GB" smtClean="0"/>
              <a:t>28/05/2020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66913-6E5D-4EBD-9958-31EB2D71FD1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417416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54981-32B1-432B-A8CE-DC6BF6E3F864}" type="datetimeFigureOut">
              <a:rPr lang="en-GB" smtClean="0"/>
              <a:t>28/05/2020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66913-6E5D-4EBD-9958-31EB2D71FD1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55296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54981-32B1-432B-A8CE-DC6BF6E3F864}" type="datetimeFigureOut">
              <a:rPr lang="en-GB" smtClean="0"/>
              <a:t>28/05/2020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66913-6E5D-4EBD-9958-31EB2D71FD1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05131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54981-32B1-432B-A8CE-DC6BF6E3F864}" type="datetimeFigureOut">
              <a:rPr lang="en-GB" smtClean="0"/>
              <a:t>28/05/2020</a:t>
            </a:fld>
            <a:endParaRPr lang="en-GB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66913-6E5D-4EBD-9958-31EB2D71FD1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12076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54981-32B1-432B-A8CE-DC6BF6E3F864}" type="datetimeFigureOut">
              <a:rPr lang="en-GB" smtClean="0"/>
              <a:t>28/05/2020</a:t>
            </a:fld>
            <a:endParaRPr lang="en-GB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66913-6E5D-4EBD-9958-31EB2D71FD1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16731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54981-32B1-432B-A8CE-DC6BF6E3F864}" type="datetimeFigureOut">
              <a:rPr lang="en-GB" smtClean="0"/>
              <a:t>28/05/2020</a:t>
            </a:fld>
            <a:endParaRPr lang="en-GB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66913-6E5D-4EBD-9958-31EB2D71FD1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09568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54981-32B1-432B-A8CE-DC6BF6E3F864}" type="datetimeFigureOut">
              <a:rPr lang="en-GB" smtClean="0"/>
              <a:t>28/05/2020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66913-6E5D-4EBD-9958-31EB2D71FD1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86699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85F54981-32B1-432B-A8CE-DC6BF6E3F864}" type="datetimeFigureOut">
              <a:rPr lang="en-GB" smtClean="0"/>
              <a:t>28/05/2020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966913-6E5D-4EBD-9958-31EB2D71FD1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700505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  <p:sldLayoutId id="2147483705" r:id="rId15"/>
    <p:sldLayoutId id="2147483706" r:id="rId16"/>
    <p:sldLayoutId id="214748370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856F17-E774-4770-8571-298E8412EC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5358" y="230821"/>
            <a:ext cx="10812144" cy="4941760"/>
          </a:xfrm>
        </p:spPr>
        <p:txBody>
          <a:bodyPr>
            <a:noAutofit/>
          </a:bodyPr>
          <a:lstStyle/>
          <a:p>
            <a:r>
              <a:rPr lang="en-GB" sz="8000" b="1" dirty="0"/>
              <a:t>Image segmentation using machine learning classifier</a:t>
            </a:r>
          </a:p>
        </p:txBody>
      </p:sp>
    </p:spTree>
    <p:extLst>
      <p:ext uri="{BB962C8B-B14F-4D97-AF65-F5344CB8AC3E}">
        <p14:creationId xmlns:p14="http://schemas.microsoft.com/office/powerpoint/2010/main" val="31477207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C56830-E15D-4C45-840E-DE2CA12BAA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0197" y="353700"/>
            <a:ext cx="9404723" cy="861176"/>
          </a:xfrm>
        </p:spPr>
        <p:txBody>
          <a:bodyPr/>
          <a:lstStyle/>
          <a:p>
            <a:pPr algn="ctr"/>
            <a:r>
              <a:rPr lang="en-GB" dirty="0"/>
              <a:t>FEATURE EXTRACTION FUNCTION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1A33F0C-9F64-4D15-9951-7061F73858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26842" y="1214876"/>
            <a:ext cx="9447617" cy="4961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7044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6A3DE1-3107-4E1F-A9C6-8D4DA0033F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4383" y="142000"/>
            <a:ext cx="9404723" cy="1003220"/>
          </a:xfrm>
        </p:spPr>
        <p:txBody>
          <a:bodyPr/>
          <a:lstStyle/>
          <a:p>
            <a:pPr algn="ctr"/>
            <a:r>
              <a:rPr lang="en-GB" dirty="0"/>
              <a:t>FEATURE EXTRACTION FUNCTION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818E069-C846-4C6B-9025-06341DFDF5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8290" y="1105270"/>
            <a:ext cx="5079986" cy="53532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DA9D340-ADB6-4B0E-98D5-75C140CAEB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105270"/>
            <a:ext cx="5388979" cy="2842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4636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A8A00-5601-4D09-AA34-F718A13F7A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702" y="0"/>
            <a:ext cx="9404723" cy="854042"/>
          </a:xfrm>
        </p:spPr>
        <p:txBody>
          <a:bodyPr/>
          <a:lstStyle/>
          <a:p>
            <a:pPr algn="ctr"/>
            <a:r>
              <a:rPr lang="en-GB" dirty="0"/>
              <a:t>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14EC60-7FE6-4FFB-BB63-65FE8733CE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748" y="2389871"/>
            <a:ext cx="8946541" cy="4195481"/>
          </a:xfrm>
        </p:spPr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3820CFA-647B-46C6-A600-F3249697CF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835" y="2566283"/>
            <a:ext cx="7496175" cy="762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A8974BA-F328-4655-BABC-D49D0260DB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702" y="4266695"/>
            <a:ext cx="10829925" cy="24098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8455AE2-55EC-41FA-904F-A1B95EB018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4704" y="2561502"/>
            <a:ext cx="1504950" cy="15525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F9A232A-22D5-4C93-B267-10CC3CAA12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12202" y="2504352"/>
            <a:ext cx="1647825" cy="16097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FD5708C-F019-4EDC-AC3F-1ED199CF86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7835" y="1049327"/>
            <a:ext cx="5981700" cy="104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7097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98F3A-C3A4-4F3B-96DE-EF8C69D183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334" y="106097"/>
            <a:ext cx="9404723" cy="1438226"/>
          </a:xfrm>
        </p:spPr>
        <p:txBody>
          <a:bodyPr/>
          <a:lstStyle/>
          <a:p>
            <a:pPr algn="ctr"/>
            <a:r>
              <a:rPr lang="en-GB" dirty="0"/>
              <a:t>Classifier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3C78FB-55E6-4F75-88AC-1A5BACD126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744353"/>
            <a:ext cx="4697026" cy="5614260"/>
          </a:xfrm>
        </p:spPr>
        <p:txBody>
          <a:bodyPr/>
          <a:lstStyle/>
          <a:p>
            <a:r>
              <a:rPr lang="en-GB" dirty="0"/>
              <a:t>R</a:t>
            </a:r>
            <a:r>
              <a:rPr lang="en-US" dirty="0" err="1"/>
              <a:t>andom</a:t>
            </a:r>
            <a:r>
              <a:rPr lang="en-US" dirty="0"/>
              <a:t> forest:</a:t>
            </a:r>
          </a:p>
          <a:p>
            <a:pPr lvl="1"/>
            <a:r>
              <a:rPr lang="en-US" sz="2000" dirty="0"/>
              <a:t>Num of trees(estimators): 100</a:t>
            </a:r>
          </a:p>
          <a:p>
            <a:pPr lvl="1"/>
            <a:r>
              <a:rPr lang="en-US" sz="2000" dirty="0"/>
              <a:t>Number of features: 48</a:t>
            </a:r>
          </a:p>
          <a:p>
            <a:pPr lvl="1"/>
            <a:r>
              <a:rPr lang="en-US" sz="2000" dirty="0"/>
              <a:t>Min samples leaf = 1</a:t>
            </a:r>
          </a:p>
          <a:p>
            <a:pPr lvl="1"/>
            <a:r>
              <a:rPr lang="en-US" sz="2000" dirty="0"/>
              <a:t>Min samples split = 2</a:t>
            </a:r>
          </a:p>
          <a:p>
            <a:pPr lvl="1"/>
            <a:endParaRPr lang="en-US" sz="2000" dirty="0"/>
          </a:p>
          <a:p>
            <a:pPr marL="457200" lvl="1" indent="0">
              <a:buNone/>
            </a:pPr>
            <a:endParaRPr lang="en-GB" sz="2000" dirty="0"/>
          </a:p>
          <a:p>
            <a:pPr marL="0" indent="0">
              <a:buNone/>
            </a:pPr>
            <a:endParaRPr lang="en-GB" dirty="0"/>
          </a:p>
          <a:p>
            <a:pPr lvl="1"/>
            <a:endParaRPr lang="en-GB" dirty="0"/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84128EF-0C62-4803-BFC0-0A5242C9D2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8550" y="1987933"/>
            <a:ext cx="8429488" cy="4557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3862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44A9A-8CE9-4E10-8B9A-BE87DB07A1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4989" y="70978"/>
            <a:ext cx="9404723" cy="1400530"/>
          </a:xfrm>
        </p:spPr>
        <p:txBody>
          <a:bodyPr>
            <a:normAutofit/>
          </a:bodyPr>
          <a:lstStyle/>
          <a:p>
            <a:pPr algn="ctr"/>
            <a:r>
              <a:rPr lang="en-GB" dirty="0"/>
              <a:t>Feature importance</a:t>
            </a:r>
            <a:br>
              <a:rPr lang="en-GB" dirty="0"/>
            </a:br>
            <a:endParaRPr lang="en-GB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C2C83550-D81A-4700-B17A-AA5E8FF8D6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42" y="967666"/>
            <a:ext cx="12062315" cy="5819356"/>
          </a:xfrm>
        </p:spPr>
      </p:pic>
    </p:spTree>
    <p:extLst>
      <p:ext uri="{BB962C8B-B14F-4D97-AF65-F5344CB8AC3E}">
        <p14:creationId xmlns:p14="http://schemas.microsoft.com/office/powerpoint/2010/main" val="2068687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4BC129-639D-4391-B1B3-8F33ECDE1C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6010" y="135644"/>
            <a:ext cx="9404723" cy="1400530"/>
          </a:xfrm>
        </p:spPr>
        <p:txBody>
          <a:bodyPr/>
          <a:lstStyle/>
          <a:p>
            <a:pPr algn="ctr"/>
            <a:r>
              <a:rPr lang="en-GB" dirty="0"/>
              <a:t>Feature importance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42FF6C-95C1-4CAD-859F-B12237488CF7}"/>
              </a:ext>
            </a:extLst>
          </p:cNvPr>
          <p:cNvSpPr txBox="1"/>
          <p:nvPr/>
        </p:nvSpPr>
        <p:spPr>
          <a:xfrm>
            <a:off x="248659" y="1289953"/>
            <a:ext cx="3215005" cy="4770537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1600" b="1" dirty="0"/>
              <a:t>FEATURES:	    IMPORTANCE</a:t>
            </a:r>
            <a:r>
              <a:rPr lang="en-GB" sz="1600" dirty="0"/>
              <a:t>:</a:t>
            </a:r>
          </a:p>
          <a:p>
            <a:endParaRPr lang="en-GB" sz="1600" dirty="0"/>
          </a:p>
          <a:p>
            <a:r>
              <a:rPr lang="en-GB" sz="1600" dirty="0" err="1"/>
              <a:t>Scharr</a:t>
            </a:r>
            <a:r>
              <a:rPr lang="en-GB" sz="1600" dirty="0"/>
              <a:t>              	0.057151</a:t>
            </a:r>
          </a:p>
          <a:p>
            <a:r>
              <a:rPr lang="en-GB" sz="1600" dirty="0"/>
              <a:t>Prewitt             	0.055370</a:t>
            </a:r>
          </a:p>
          <a:p>
            <a:r>
              <a:rPr lang="en-GB" sz="1600" dirty="0"/>
              <a:t>Sobel               	0.054894</a:t>
            </a:r>
          </a:p>
          <a:p>
            <a:r>
              <a:rPr lang="en-GB" sz="1600" dirty="0"/>
              <a:t>Roberts             	0.053072</a:t>
            </a:r>
          </a:p>
          <a:p>
            <a:r>
              <a:rPr lang="en-GB" sz="1600" dirty="0"/>
              <a:t>Gaussian s7         	0.047027</a:t>
            </a:r>
          </a:p>
          <a:p>
            <a:r>
              <a:rPr lang="en-GB" sz="1600" dirty="0"/>
              <a:t>Green Channel     0.045627</a:t>
            </a:r>
          </a:p>
          <a:p>
            <a:r>
              <a:rPr lang="en-GB" sz="1600" dirty="0"/>
              <a:t>Red Channel         0.045605</a:t>
            </a:r>
          </a:p>
          <a:p>
            <a:r>
              <a:rPr lang="en-GB" sz="1600" dirty="0"/>
              <a:t>Gaussian s3         	0.044712</a:t>
            </a:r>
          </a:p>
          <a:p>
            <a:r>
              <a:rPr lang="en-GB" sz="1600" dirty="0"/>
              <a:t>Median s3           	0.043334</a:t>
            </a:r>
          </a:p>
          <a:p>
            <a:r>
              <a:rPr lang="en-GB" sz="1600" dirty="0"/>
              <a:t>Gabor7              	0.041752</a:t>
            </a:r>
          </a:p>
          <a:p>
            <a:r>
              <a:rPr lang="en-GB" sz="1600" dirty="0"/>
              <a:t>Gabor23             	0.041275</a:t>
            </a:r>
          </a:p>
          <a:p>
            <a:r>
              <a:rPr lang="en-GB" sz="1600" dirty="0"/>
              <a:t>Blue Channel        	0.039854</a:t>
            </a:r>
          </a:p>
          <a:p>
            <a:r>
              <a:rPr lang="en-GB" sz="1600" dirty="0"/>
              <a:t>Gray Scale Image 0.039634</a:t>
            </a:r>
          </a:p>
          <a:p>
            <a:r>
              <a:rPr lang="en-GB" sz="1600" dirty="0"/>
              <a:t>Gabor15             	0.036022</a:t>
            </a:r>
          </a:p>
          <a:p>
            <a:r>
              <a:rPr lang="en-GB" sz="1600" dirty="0"/>
              <a:t>Gabor31             	0.035610</a:t>
            </a:r>
          </a:p>
          <a:p>
            <a:r>
              <a:rPr lang="en-GB" sz="1600" dirty="0"/>
              <a:t>Gabor5              	0.032817</a:t>
            </a:r>
          </a:p>
          <a:p>
            <a:endParaRPr lang="en-GB" sz="1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FFC26A-3D11-446C-8EED-24090F68C9BB}"/>
              </a:ext>
            </a:extLst>
          </p:cNvPr>
          <p:cNvSpPr txBox="1"/>
          <p:nvPr/>
        </p:nvSpPr>
        <p:spPr>
          <a:xfrm>
            <a:off x="7535856" y="1310395"/>
            <a:ext cx="3308091" cy="35394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1600" b="1" dirty="0"/>
              <a:t>FEATURES:	  IMPORTANCE:</a:t>
            </a:r>
          </a:p>
          <a:p>
            <a:endParaRPr lang="en-GB" sz="1600" dirty="0"/>
          </a:p>
          <a:p>
            <a:r>
              <a:rPr lang="en-GB" sz="1600" dirty="0"/>
              <a:t>Gabor27            0.000362</a:t>
            </a:r>
          </a:p>
          <a:p>
            <a:r>
              <a:rPr lang="en-GB" sz="1600" dirty="0"/>
              <a:t>Gabor11            0.000243</a:t>
            </a:r>
          </a:p>
          <a:p>
            <a:r>
              <a:rPr lang="en-GB" sz="1600" dirty="0"/>
              <a:t>Gabor19            0.000153</a:t>
            </a:r>
          </a:p>
          <a:p>
            <a:r>
              <a:rPr lang="en-GB" sz="1600" dirty="0"/>
              <a:t>Gabor3              0.000003</a:t>
            </a:r>
          </a:p>
          <a:p>
            <a:r>
              <a:rPr lang="en-GB" sz="1600" dirty="0"/>
              <a:t>Gabor2              0.000000</a:t>
            </a:r>
          </a:p>
          <a:p>
            <a:r>
              <a:rPr lang="en-GB" sz="1600" dirty="0"/>
              <a:t>Gabor1              0.000000</a:t>
            </a:r>
          </a:p>
          <a:p>
            <a:r>
              <a:rPr lang="en-GB" sz="1600" dirty="0"/>
              <a:t>Gabor17            0.000000</a:t>
            </a:r>
          </a:p>
          <a:p>
            <a:r>
              <a:rPr lang="en-GB" sz="1600" dirty="0"/>
              <a:t>Gabor26            0.000000</a:t>
            </a:r>
          </a:p>
          <a:p>
            <a:r>
              <a:rPr lang="en-GB" sz="1600" dirty="0"/>
              <a:t>Gabor25            0.000000</a:t>
            </a:r>
          </a:p>
          <a:p>
            <a:r>
              <a:rPr lang="en-GB" sz="1600" dirty="0"/>
              <a:t>Gabor9              0.000000</a:t>
            </a:r>
          </a:p>
          <a:p>
            <a:r>
              <a:rPr lang="en-GB" sz="1600" dirty="0"/>
              <a:t>Gabor10            0.000000</a:t>
            </a:r>
          </a:p>
          <a:p>
            <a:r>
              <a:rPr lang="en-GB" sz="1600" dirty="0"/>
              <a:t>Gabor18            0.000000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756A84B-81F2-4574-B5EC-1CBD1E12F893}"/>
              </a:ext>
            </a:extLst>
          </p:cNvPr>
          <p:cNvSpPr txBox="1"/>
          <p:nvPr/>
        </p:nvSpPr>
        <p:spPr>
          <a:xfrm>
            <a:off x="4011420" y="1289951"/>
            <a:ext cx="3215004" cy="4770537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1600" b="1" dirty="0"/>
              <a:t>FEATURES:	   IMPORTANCE:</a:t>
            </a:r>
          </a:p>
          <a:p>
            <a:endParaRPr lang="en-GB" sz="1600" dirty="0"/>
          </a:p>
          <a:p>
            <a:r>
              <a:rPr lang="en-GB" sz="1600" dirty="0"/>
              <a:t>Gabor21             0.032508</a:t>
            </a:r>
          </a:p>
          <a:p>
            <a:r>
              <a:rPr lang="en-GB" sz="1600" dirty="0"/>
              <a:t>Gabor29             0.032346</a:t>
            </a:r>
          </a:p>
          <a:p>
            <a:r>
              <a:rPr lang="en-GB" sz="1600" dirty="0"/>
              <a:t>Gabor13             0.031382</a:t>
            </a:r>
          </a:p>
          <a:p>
            <a:r>
              <a:rPr lang="en-GB" sz="1600" dirty="0"/>
              <a:t>Gabor8               0.029948</a:t>
            </a:r>
          </a:p>
          <a:p>
            <a:r>
              <a:rPr lang="en-GB" sz="1600" dirty="0"/>
              <a:t>Gabor24             0.028951</a:t>
            </a:r>
          </a:p>
          <a:p>
            <a:r>
              <a:rPr lang="en-GB" sz="1600" dirty="0"/>
              <a:t>Gabor32             0.028523</a:t>
            </a:r>
          </a:p>
          <a:p>
            <a:r>
              <a:rPr lang="en-GB" sz="1600" dirty="0"/>
              <a:t>Gabor16             0.028157</a:t>
            </a:r>
          </a:p>
          <a:p>
            <a:r>
              <a:rPr lang="en-GB" sz="1600" dirty="0"/>
              <a:t>Gabor30             0.022245</a:t>
            </a:r>
          </a:p>
          <a:p>
            <a:r>
              <a:rPr lang="en-GB" sz="1600" dirty="0"/>
              <a:t>Gabor14             0.021787</a:t>
            </a:r>
          </a:p>
          <a:p>
            <a:r>
              <a:rPr lang="en-GB" sz="1600" dirty="0"/>
              <a:t>Gabor20             0.008195</a:t>
            </a:r>
          </a:p>
          <a:p>
            <a:r>
              <a:rPr lang="en-GB" sz="1600" dirty="0"/>
              <a:t>Gabor4               0.007243</a:t>
            </a:r>
          </a:p>
          <a:p>
            <a:r>
              <a:rPr lang="en-GB" sz="1600" dirty="0"/>
              <a:t>Canny Edge       0.005219</a:t>
            </a:r>
          </a:p>
          <a:p>
            <a:r>
              <a:rPr lang="en-GB" sz="1600" dirty="0"/>
              <a:t>Gabor6               0.002817</a:t>
            </a:r>
          </a:p>
          <a:p>
            <a:r>
              <a:rPr lang="en-GB" sz="1600" dirty="0"/>
              <a:t>Gabor22             0.002755</a:t>
            </a:r>
          </a:p>
          <a:p>
            <a:r>
              <a:rPr lang="en-GB" sz="1600" dirty="0"/>
              <a:t>Gabor12             0.001822</a:t>
            </a:r>
          </a:p>
          <a:p>
            <a:r>
              <a:rPr lang="en-GB" sz="1600" dirty="0"/>
              <a:t>Gabor28             0.001586</a:t>
            </a:r>
          </a:p>
          <a:p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8846522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5BC5BA-185A-4A40-BD86-A3069D2D0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Feature importance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0BAE589-84C5-40BF-9F06-32CA847D33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9782" y="1238865"/>
            <a:ext cx="7859978" cy="4750536"/>
          </a:xfrm>
        </p:spPr>
      </p:pic>
    </p:spTree>
    <p:extLst>
      <p:ext uri="{BB962C8B-B14F-4D97-AF65-F5344CB8AC3E}">
        <p14:creationId xmlns:p14="http://schemas.microsoft.com/office/powerpoint/2010/main" val="3363492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5E690-41EE-4DDF-8ED6-A75AE2E910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567" y="19376"/>
            <a:ext cx="9404723" cy="1400530"/>
          </a:xfrm>
        </p:spPr>
        <p:txBody>
          <a:bodyPr/>
          <a:lstStyle/>
          <a:p>
            <a:pPr algn="ctr"/>
            <a:r>
              <a:rPr lang="en-GB" dirty="0"/>
              <a:t>Accuracy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78D83B-E336-489D-9130-1A7878CEDD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2844" y="1186927"/>
            <a:ext cx="4781550" cy="6477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C3490CC-4737-4308-911F-6248BA954DBC}"/>
              </a:ext>
            </a:extLst>
          </p:cNvPr>
          <p:cNvSpPr txBox="1"/>
          <p:nvPr/>
        </p:nvSpPr>
        <p:spPr>
          <a:xfrm>
            <a:off x="687401" y="1929655"/>
            <a:ext cx="48738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number of estimators = 50:</a:t>
            </a:r>
            <a:endParaRPr lang="en-GB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87FC35E-C138-41E3-998B-02AEDF025DD6}"/>
              </a:ext>
            </a:extLst>
          </p:cNvPr>
          <p:cNvSpPr txBox="1"/>
          <p:nvPr/>
        </p:nvSpPr>
        <p:spPr>
          <a:xfrm>
            <a:off x="687400" y="2741015"/>
            <a:ext cx="48738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number of estimators = 100:</a:t>
            </a:r>
            <a:endParaRPr lang="en-GB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F674825-ACCD-4FCD-9490-B3EA4F40DA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8444" y="2151064"/>
            <a:ext cx="6020643" cy="401376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F0EE725-4C82-4889-B691-7F90FDA293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822" y="3194677"/>
            <a:ext cx="4912005" cy="65644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CE66E19-3612-4B76-9875-FF460B45C7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567" y="2328709"/>
            <a:ext cx="3934008" cy="30261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5B36715-7241-472E-844F-0383DDFE2A2B}"/>
              </a:ext>
            </a:extLst>
          </p:cNvPr>
          <p:cNvSpPr txBox="1"/>
          <p:nvPr/>
        </p:nvSpPr>
        <p:spPr>
          <a:xfrm>
            <a:off x="687399" y="4189682"/>
            <a:ext cx="48738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number of estimators = 200: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717EC8E-3BBF-4EEF-9385-98DBA6990BA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822" y="4522020"/>
            <a:ext cx="1800225" cy="35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3290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D3DC2-2BE1-40F9-A98B-2C181C91B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764" y="-12"/>
            <a:ext cx="9404723" cy="1400530"/>
          </a:xfrm>
        </p:spPr>
        <p:txBody>
          <a:bodyPr/>
          <a:lstStyle/>
          <a:p>
            <a:pPr algn="ctr"/>
            <a:r>
              <a:rPr lang="en-US" dirty="0"/>
              <a:t>F1 SCORE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F28DF0-A14D-4541-BC1F-BA3B2CACBBD8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37581" y="1969549"/>
            <a:ext cx="5862221" cy="5221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GB" dirty="0"/>
              <a:t>     F1 SCORE:</a:t>
            </a:r>
          </a:p>
          <a:p>
            <a:r>
              <a:rPr lang="en-GB" dirty="0"/>
              <a:t>MICRO: Calculate metrics globally by counting the total true positives, false negatives and false positives.</a:t>
            </a:r>
          </a:p>
          <a:p>
            <a:r>
              <a:rPr lang="en-GB" dirty="0"/>
              <a:t>MACRO: Calculate metrics for each label, and find their unweighted mean. This does not take label imbalance into account.</a:t>
            </a:r>
          </a:p>
          <a:p>
            <a:r>
              <a:rPr lang="en-GB" dirty="0"/>
              <a:t>WEIGHTED: Calculate metrics for each label, and find their average weighted by support (the number of true instances for each label). This alters ‘macro’ to account for label imbalance; it can result in an F-score that is not between precision and recall.</a:t>
            </a:r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7EDBA4-57EC-4910-A276-C6B773FEE1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6685" y="4246523"/>
            <a:ext cx="3771900" cy="7429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FDEB4AA-32DF-4CD4-A96B-E8203662F27F}"/>
              </a:ext>
            </a:extLst>
          </p:cNvPr>
          <p:cNvSpPr txBox="1"/>
          <p:nvPr/>
        </p:nvSpPr>
        <p:spPr>
          <a:xfrm>
            <a:off x="446820" y="700253"/>
            <a:ext cx="52437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Precision</a:t>
            </a:r>
            <a:r>
              <a:rPr lang="en-GB" dirty="0"/>
              <a:t> is the fraction of relevant instances among the retrieved instances, while </a:t>
            </a:r>
            <a:r>
              <a:rPr lang="en-GB" b="1" dirty="0"/>
              <a:t>recall</a:t>
            </a:r>
            <a:r>
              <a:rPr lang="en-GB" dirty="0"/>
              <a:t> is the fraction of the total amount of relevant instances that were actually retrieved.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68700E-5BC7-4FE2-8129-197E4E22BA9D}"/>
              </a:ext>
            </a:extLst>
          </p:cNvPr>
          <p:cNvSpPr txBox="1"/>
          <p:nvPr/>
        </p:nvSpPr>
        <p:spPr>
          <a:xfrm>
            <a:off x="6511748" y="2500071"/>
            <a:ext cx="48738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number of estimators = 50:</a:t>
            </a:r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8D6E49-DE9F-4AB0-BF64-653B0F28010E}"/>
              </a:ext>
            </a:extLst>
          </p:cNvPr>
          <p:cNvSpPr txBox="1"/>
          <p:nvPr/>
        </p:nvSpPr>
        <p:spPr>
          <a:xfrm>
            <a:off x="6511748" y="3907246"/>
            <a:ext cx="48738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number of estimators = 100:</a:t>
            </a:r>
            <a:endParaRPr lang="en-GB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2353EFC-A62A-46ED-9F7A-78985EFEC5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9885" y="763484"/>
            <a:ext cx="2133600" cy="14763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F7D6BA4-3FB7-4632-98EA-1589082C60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6835" y="746330"/>
            <a:ext cx="2609850" cy="9144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701DD88-9B65-48CE-91AF-0258E9CB6E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6685" y="2861017"/>
            <a:ext cx="4010025" cy="6953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587C513-1FCB-40B3-B1F9-D054DE57AB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1447" y="5354106"/>
            <a:ext cx="2124075" cy="89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8612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1F701-23D7-4324-AB0C-A18246349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err="1"/>
              <a:t>Gridsearch</a:t>
            </a:r>
            <a:endParaRPr lang="en-GB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6694979-6D75-4198-AA96-3F61EE5D5D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1166" y="1395690"/>
            <a:ext cx="6692072" cy="4818678"/>
          </a:xfrm>
        </p:spPr>
      </p:pic>
    </p:spTree>
    <p:extLst>
      <p:ext uri="{BB962C8B-B14F-4D97-AF65-F5344CB8AC3E}">
        <p14:creationId xmlns:p14="http://schemas.microsoft.com/office/powerpoint/2010/main" val="17659276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51C153-7989-47CC-8688-34531454A8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8255" y="189074"/>
            <a:ext cx="9404723" cy="1400530"/>
          </a:xfrm>
        </p:spPr>
        <p:txBody>
          <a:bodyPr/>
          <a:lstStyle/>
          <a:p>
            <a:pPr algn="ctr"/>
            <a:r>
              <a:rPr lang="en-GB" dirty="0"/>
              <a:t>What is our goal?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DAF8267-4CA1-4C7F-9517-B1A7BAD086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57691" y="1589604"/>
            <a:ext cx="4352925" cy="435292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EA81523-43F9-4FF7-8CAC-BDBCDCF91BFC}"/>
              </a:ext>
            </a:extLst>
          </p:cNvPr>
          <p:cNvSpPr txBox="1"/>
          <p:nvPr/>
        </p:nvSpPr>
        <p:spPr>
          <a:xfrm>
            <a:off x="5970665" y="1147433"/>
            <a:ext cx="4491749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Image dimensions: 3024x3024 pixels</a:t>
            </a:r>
          </a:p>
          <a:p>
            <a:endParaRPr lang="en-GB" dirty="0"/>
          </a:p>
          <a:p>
            <a:r>
              <a:rPr lang="en-GB" dirty="0"/>
              <a:t>Number of images in dataset: 64</a:t>
            </a:r>
          </a:p>
          <a:p>
            <a:endParaRPr lang="en-GB" dirty="0"/>
          </a:p>
          <a:p>
            <a:r>
              <a:rPr lang="en-GB" dirty="0" err="1"/>
              <a:t>Color</a:t>
            </a:r>
            <a:r>
              <a:rPr lang="en-GB" dirty="0"/>
              <a:t> representation: sRGB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TASK:</a:t>
            </a:r>
          </a:p>
          <a:p>
            <a:endParaRPr lang="en-GB" dirty="0"/>
          </a:p>
          <a:p>
            <a:r>
              <a:rPr lang="en-GB" dirty="0"/>
              <a:t>SEGMENT IMAGES</a:t>
            </a:r>
          </a:p>
          <a:p>
            <a:endParaRPr lang="en-GB" dirty="0"/>
          </a:p>
          <a:p>
            <a:r>
              <a:rPr lang="en-GB" dirty="0"/>
              <a:t>MARK WHEAT CLASSES</a:t>
            </a:r>
          </a:p>
          <a:p>
            <a:endParaRPr lang="en-GB" dirty="0"/>
          </a:p>
          <a:p>
            <a:r>
              <a:rPr lang="en-GB" dirty="0"/>
              <a:t>INSIDE THE WHITE FRAME </a:t>
            </a:r>
            <a:r>
              <a:rPr lang="en-US" dirty="0"/>
              <a:t>ONLY</a:t>
            </a:r>
            <a:endParaRPr lang="en-GB" dirty="0"/>
          </a:p>
          <a:p>
            <a:endParaRPr lang="en-GB" dirty="0"/>
          </a:p>
          <a:p>
            <a:r>
              <a:rPr lang="en-GB" dirty="0"/>
              <a:t>USING ML ALGORITHM </a:t>
            </a:r>
          </a:p>
          <a:p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152562-F715-4F2E-B3C0-0746A80421EA}"/>
              </a:ext>
            </a:extLst>
          </p:cNvPr>
          <p:cNvSpPr txBox="1"/>
          <p:nvPr/>
        </p:nvSpPr>
        <p:spPr>
          <a:xfrm>
            <a:off x="2354062" y="1239472"/>
            <a:ext cx="2494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Original image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443775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152F05-F19C-4D75-B04E-C3CCB72FA7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647" y="154220"/>
            <a:ext cx="10930371" cy="1400530"/>
          </a:xfrm>
        </p:spPr>
        <p:txBody>
          <a:bodyPr>
            <a:normAutofit/>
          </a:bodyPr>
          <a:lstStyle/>
          <a:p>
            <a:pPr algn="ctr"/>
            <a:r>
              <a:rPr lang="en-GB" dirty="0"/>
              <a:t>Results</a:t>
            </a:r>
            <a:br>
              <a:rPr lang="en-GB" dirty="0"/>
            </a:br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244257-E027-4398-877B-7B65B55253E8}"/>
              </a:ext>
            </a:extLst>
          </p:cNvPr>
          <p:cNvSpPr txBox="1"/>
          <p:nvPr/>
        </p:nvSpPr>
        <p:spPr>
          <a:xfrm>
            <a:off x="2148723" y="1370084"/>
            <a:ext cx="2379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SEGMENTED MASK</a:t>
            </a:r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FCE1C3-F2C0-4479-804D-C960D4BB8062}"/>
              </a:ext>
            </a:extLst>
          </p:cNvPr>
          <p:cNvSpPr txBox="1"/>
          <p:nvPr/>
        </p:nvSpPr>
        <p:spPr>
          <a:xfrm>
            <a:off x="7938116" y="1370084"/>
            <a:ext cx="2379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ORIGINAL MASK</a:t>
            </a:r>
            <a:endParaRPr lang="en-GB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5D95C3C-A785-4CDD-9310-5062732FF6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601" y="1710531"/>
            <a:ext cx="4665865" cy="466586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0FD3450-3BD0-4D16-8747-D21872F8C1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0282" y="1710532"/>
            <a:ext cx="4665864" cy="4665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8074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AF128-2CB9-4AF2-9F79-9DA2411BCD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5202" y="186605"/>
            <a:ext cx="6164695" cy="924440"/>
          </a:xfrm>
        </p:spPr>
        <p:txBody>
          <a:bodyPr/>
          <a:lstStyle/>
          <a:p>
            <a:pPr algn="ctr"/>
            <a:r>
              <a:rPr lang="en-GB" dirty="0"/>
              <a:t>Results for our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46C996-95B5-44B0-9449-BCB796B50E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5202" y="1331260"/>
            <a:ext cx="5643586" cy="2375502"/>
          </a:xfrm>
        </p:spPr>
        <p:txBody>
          <a:bodyPr/>
          <a:lstStyle/>
          <a:p>
            <a:r>
              <a:rPr lang="en-GB" dirty="0"/>
              <a:t>RF Classifier</a:t>
            </a:r>
          </a:p>
          <a:p>
            <a:r>
              <a:rPr lang="en-GB" dirty="0"/>
              <a:t>Estimators 200</a:t>
            </a:r>
          </a:p>
          <a:p>
            <a:r>
              <a:rPr lang="en-GB" dirty="0"/>
              <a:t>Features 14</a:t>
            </a:r>
          </a:p>
          <a:p>
            <a:r>
              <a:rPr lang="en-GB" dirty="0"/>
              <a:t>Accuracy 0.945</a:t>
            </a:r>
          </a:p>
          <a:p>
            <a:r>
              <a:rPr lang="en-GB" dirty="0"/>
              <a:t>F1 score 0.94</a:t>
            </a:r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0D7FB2B-EB91-4382-862E-704DF6FB23C7}"/>
              </a:ext>
            </a:extLst>
          </p:cNvPr>
          <p:cNvSpPr txBox="1">
            <a:spLocks/>
          </p:cNvSpPr>
          <p:nvPr/>
        </p:nvSpPr>
        <p:spPr>
          <a:xfrm>
            <a:off x="7203750" y="186605"/>
            <a:ext cx="4988250" cy="80791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dirty="0"/>
              <a:t>Packages used: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86D9589-B2F9-4F96-B7FB-8052E8337A4C}"/>
              </a:ext>
            </a:extLst>
          </p:cNvPr>
          <p:cNvSpPr txBox="1">
            <a:spLocks/>
          </p:cNvSpPr>
          <p:nvPr/>
        </p:nvSpPr>
        <p:spPr>
          <a:xfrm>
            <a:off x="7407190" y="908852"/>
            <a:ext cx="3046506" cy="50402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en-GB" b="1" dirty="0" err="1"/>
              <a:t>os</a:t>
            </a:r>
            <a:endParaRPr lang="en-GB" b="1" dirty="0"/>
          </a:p>
          <a:p>
            <a:pPr marL="0" indent="0">
              <a:buFont typeface="Wingdings 3" charset="2"/>
              <a:buNone/>
            </a:pPr>
            <a:r>
              <a:rPr lang="en-GB" b="1" dirty="0"/>
              <a:t>operator</a:t>
            </a:r>
          </a:p>
          <a:p>
            <a:pPr marL="0" indent="0">
              <a:buFont typeface="Wingdings 3" charset="2"/>
              <a:buNone/>
            </a:pPr>
            <a:r>
              <a:rPr lang="en-GB" b="1" dirty="0"/>
              <a:t>glob</a:t>
            </a:r>
          </a:p>
          <a:p>
            <a:pPr marL="0" indent="0">
              <a:buFont typeface="Wingdings 3" charset="2"/>
              <a:buNone/>
            </a:pPr>
            <a:r>
              <a:rPr lang="en-GB" b="1" dirty="0" err="1"/>
              <a:t>sklearn</a:t>
            </a:r>
            <a:endParaRPr lang="en-GB" b="1" dirty="0"/>
          </a:p>
          <a:p>
            <a:pPr marL="0" indent="0">
              <a:buFont typeface="Wingdings 3" charset="2"/>
              <a:buNone/>
            </a:pPr>
            <a:r>
              <a:rPr lang="en-GB" b="1" dirty="0"/>
              <a:t>seaborn</a:t>
            </a:r>
          </a:p>
          <a:p>
            <a:pPr marL="0" indent="0">
              <a:buFont typeface="Wingdings 3" charset="2"/>
              <a:buNone/>
            </a:pPr>
            <a:r>
              <a:rPr lang="en-GB" b="1" dirty="0"/>
              <a:t>Pickle</a:t>
            </a:r>
          </a:p>
          <a:p>
            <a:pPr marL="0" indent="0">
              <a:buFont typeface="Wingdings 3" charset="2"/>
              <a:buNone/>
            </a:pPr>
            <a:r>
              <a:rPr lang="en-GB" b="1" dirty="0" err="1"/>
              <a:t>numpy</a:t>
            </a:r>
            <a:r>
              <a:rPr lang="en-GB" b="1" dirty="0"/>
              <a:t> 				</a:t>
            </a:r>
          </a:p>
          <a:p>
            <a:pPr marL="0" indent="0">
              <a:buFont typeface="Wingdings 3" charset="2"/>
              <a:buNone/>
            </a:pPr>
            <a:r>
              <a:rPr lang="en-GB" b="1" dirty="0"/>
              <a:t>random</a:t>
            </a:r>
          </a:p>
          <a:p>
            <a:pPr marL="0" indent="0">
              <a:buFont typeface="Wingdings 3" charset="2"/>
              <a:buNone/>
            </a:pPr>
            <a:r>
              <a:rPr lang="en-GB" b="1" dirty="0" err="1"/>
              <a:t>opencv</a:t>
            </a:r>
            <a:endParaRPr lang="en-GB" b="1" dirty="0"/>
          </a:p>
          <a:p>
            <a:pPr marL="0" indent="0">
              <a:buFont typeface="Wingdings 3" charset="2"/>
              <a:buNone/>
            </a:pPr>
            <a:r>
              <a:rPr lang="en-GB" b="1" dirty="0"/>
              <a:t>matplotlib				</a:t>
            </a:r>
          </a:p>
          <a:p>
            <a:pPr marL="0" indent="0">
              <a:buFont typeface="Wingdings 3" charset="2"/>
              <a:buNone/>
            </a:pPr>
            <a:r>
              <a:rPr lang="en-GB" b="1" dirty="0"/>
              <a:t>pandas</a:t>
            </a:r>
          </a:p>
          <a:p>
            <a:pPr marL="0" indent="0">
              <a:buFont typeface="Wingdings 3" charset="2"/>
              <a:buNone/>
            </a:pPr>
            <a:endParaRPr lang="en-GB" b="1" dirty="0"/>
          </a:p>
          <a:p>
            <a:pPr marL="0" indent="0">
              <a:buFont typeface="Wingdings 3" charset="2"/>
              <a:buNone/>
            </a:pPr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85D911-D050-4215-9C6A-54E7B7C94C0A}"/>
              </a:ext>
            </a:extLst>
          </p:cNvPr>
          <p:cNvSpPr txBox="1"/>
          <p:nvPr/>
        </p:nvSpPr>
        <p:spPr>
          <a:xfrm>
            <a:off x="1061883" y="4630993"/>
            <a:ext cx="50341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USED:</a:t>
            </a:r>
          </a:p>
          <a:p>
            <a:r>
              <a:rPr lang="en-GB" dirty="0"/>
              <a:t>JUPYTER NOTEBOOK</a:t>
            </a:r>
          </a:p>
          <a:p>
            <a:r>
              <a:rPr lang="en-GB" dirty="0"/>
              <a:t>COLAB </a:t>
            </a:r>
          </a:p>
          <a:p>
            <a:r>
              <a:rPr lang="en-GB" dirty="0"/>
              <a:t>SPYDER</a:t>
            </a:r>
          </a:p>
        </p:txBody>
      </p:sp>
    </p:spTree>
    <p:extLst>
      <p:ext uri="{BB962C8B-B14F-4D97-AF65-F5344CB8AC3E}">
        <p14:creationId xmlns:p14="http://schemas.microsoft.com/office/powerpoint/2010/main" val="8381607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280FA6-D8D7-4209-87DA-160D536245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1471" y="1981898"/>
            <a:ext cx="10428781" cy="196866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6000" b="1" dirty="0"/>
              <a:t>THANK YOU FOR YOUR ATTENTION!</a:t>
            </a:r>
            <a:endParaRPr lang="en-GB" sz="60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C873CB-1DCA-4551-BB73-35AE57D93C14}"/>
              </a:ext>
            </a:extLst>
          </p:cNvPr>
          <p:cNvSpPr txBox="1"/>
          <p:nvPr/>
        </p:nvSpPr>
        <p:spPr>
          <a:xfrm>
            <a:off x="7279688" y="5264456"/>
            <a:ext cx="44210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/>
              <a:t>STUDENTS</a:t>
            </a:r>
            <a:r>
              <a:rPr lang="en-GB" dirty="0"/>
              <a:t>:	</a:t>
            </a:r>
            <a:r>
              <a:rPr lang="sr-Latn-RS" dirty="0"/>
              <a:t>KATARINA TODOROVIĆ</a:t>
            </a:r>
          </a:p>
          <a:p>
            <a:r>
              <a:rPr lang="en-GB" dirty="0"/>
              <a:t>			</a:t>
            </a:r>
            <a:r>
              <a:rPr lang="sr-Latn-RS" dirty="0"/>
              <a:t>MARIJA JOVANOVIĆ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412278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A2728-2B95-4E5A-A371-16A04CA57F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70979"/>
            <a:ext cx="9404723" cy="1400530"/>
          </a:xfrm>
        </p:spPr>
        <p:txBody>
          <a:bodyPr/>
          <a:lstStyle/>
          <a:p>
            <a:pPr algn="ctr"/>
            <a:r>
              <a:rPr lang="en-GB" dirty="0"/>
              <a:t>Labels(masks)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98B314D-7092-4889-8F70-9D313AA93C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51599" y="1604673"/>
            <a:ext cx="3013644" cy="3013644"/>
          </a:xfrm>
        </p:spPr>
      </p:pic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682360C9-7E80-4628-8C3C-FE1384B05E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336483" y="1597140"/>
            <a:ext cx="3013644" cy="30136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2B21213-6FF0-44E2-8E0C-7D198916C2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6483" y="1604673"/>
            <a:ext cx="3013645" cy="301364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AAFAA6B-ED95-49BE-BC77-E75697E9E938}"/>
              </a:ext>
            </a:extLst>
          </p:cNvPr>
          <p:cNvSpPr txBox="1"/>
          <p:nvPr/>
        </p:nvSpPr>
        <p:spPr>
          <a:xfrm>
            <a:off x="1217351" y="1235341"/>
            <a:ext cx="25478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ORIGINAL IMAGE</a:t>
            </a:r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2612B1A-9249-49BD-82E9-AFBE587E0B96}"/>
              </a:ext>
            </a:extLst>
          </p:cNvPr>
          <p:cNvSpPr txBox="1"/>
          <p:nvPr/>
        </p:nvSpPr>
        <p:spPr>
          <a:xfrm>
            <a:off x="4678039" y="1245564"/>
            <a:ext cx="29740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IMAGE WITH LABELS</a:t>
            </a:r>
            <a:endParaRPr lang="en-GB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3F0BFD4-67DF-40C5-BF17-A5E5AF84EA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1367" y="1614896"/>
            <a:ext cx="3013645" cy="301364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47BC412-D2F9-4E95-A611-B41DBEB8A775}"/>
              </a:ext>
            </a:extLst>
          </p:cNvPr>
          <p:cNvSpPr txBox="1"/>
          <p:nvPr/>
        </p:nvSpPr>
        <p:spPr>
          <a:xfrm>
            <a:off x="8935587" y="1286843"/>
            <a:ext cx="1249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LABELS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235610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04EEB-3987-4D64-8276-D740D6F94D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5302" y="102204"/>
            <a:ext cx="9404723" cy="1400530"/>
          </a:xfrm>
        </p:spPr>
        <p:txBody>
          <a:bodyPr/>
          <a:lstStyle/>
          <a:p>
            <a:pPr algn="ctr"/>
            <a:r>
              <a:rPr lang="en-GB" dirty="0" err="1"/>
              <a:t>Preprocessing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7702A6-65A3-4EAA-993A-2F677D657F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381" y="1006009"/>
            <a:ext cx="8375331" cy="631429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Resized images from 3024x3024 to 256x256 pixels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9A6855-B572-4FB2-A128-12149AD572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302" y="2094367"/>
            <a:ext cx="4211054" cy="421105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77342A6-F234-479A-8329-132D503578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3171" y="2165341"/>
            <a:ext cx="4211054" cy="421105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9CA2DA0-80F7-42DF-9EFD-11D73706FD76}"/>
              </a:ext>
            </a:extLst>
          </p:cNvPr>
          <p:cNvSpPr txBox="1"/>
          <p:nvPr/>
        </p:nvSpPr>
        <p:spPr>
          <a:xfrm>
            <a:off x="7115839" y="1772143"/>
            <a:ext cx="3379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Cutting with cv2.grabcut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3B2DED-1388-413F-A385-58A1E6A1DC8C}"/>
              </a:ext>
            </a:extLst>
          </p:cNvPr>
          <p:cNvSpPr txBox="1"/>
          <p:nvPr/>
        </p:nvSpPr>
        <p:spPr>
          <a:xfrm>
            <a:off x="1402672" y="1669269"/>
            <a:ext cx="33113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Cutting with rectangle</a:t>
            </a:r>
          </a:p>
        </p:txBody>
      </p:sp>
    </p:spTree>
    <p:extLst>
      <p:ext uri="{BB962C8B-B14F-4D97-AF65-F5344CB8AC3E}">
        <p14:creationId xmlns:p14="http://schemas.microsoft.com/office/powerpoint/2010/main" val="13177075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371D8-EC4F-4B72-BD1F-155055C1D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107" y="0"/>
            <a:ext cx="10574800" cy="763480"/>
          </a:xfrm>
        </p:spPr>
        <p:txBody>
          <a:bodyPr/>
          <a:lstStyle/>
          <a:p>
            <a:pPr algn="ctr"/>
            <a:r>
              <a:rPr lang="en-GB" dirty="0"/>
              <a:t>PREPROCESSING:</a:t>
            </a:r>
            <a:br>
              <a:rPr lang="en-GB" dirty="0"/>
            </a:br>
            <a:endParaRPr lang="en-GB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06B67F0-4F23-4DE0-86B6-25BF4F3E13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19786" y="1542112"/>
            <a:ext cx="6220624" cy="229043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4019BB5-D620-4BA0-9EB9-3E60A10EF151}"/>
              </a:ext>
            </a:extLst>
          </p:cNvPr>
          <p:cNvSpPr txBox="1"/>
          <p:nvPr/>
        </p:nvSpPr>
        <p:spPr>
          <a:xfrm>
            <a:off x="5635985" y="1222958"/>
            <a:ext cx="30361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WITH OPENCV GRABCUT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C7A92D-BBA3-49F5-9591-E5435F686773}"/>
              </a:ext>
            </a:extLst>
          </p:cNvPr>
          <p:cNvSpPr txBox="1"/>
          <p:nvPr/>
        </p:nvSpPr>
        <p:spPr>
          <a:xfrm>
            <a:off x="187911" y="1222958"/>
            <a:ext cx="30361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WITH RECTANGLE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C73C75D-3FE4-43F5-8424-8707844B59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90" y="1542112"/>
            <a:ext cx="5384395" cy="4741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0874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18AF71-A52F-4767-AF84-9E24E99BC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1280" y="115367"/>
            <a:ext cx="9404723" cy="1400530"/>
          </a:xfrm>
        </p:spPr>
        <p:txBody>
          <a:bodyPr/>
          <a:lstStyle/>
          <a:p>
            <a:pPr algn="ctr"/>
            <a:r>
              <a:rPr lang="en-GB" dirty="0"/>
              <a:t>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C3867F-6AB1-4E6B-8EAC-10FA79FE09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696" y="815632"/>
            <a:ext cx="10852024" cy="5565461"/>
          </a:xfrm>
        </p:spPr>
        <p:txBody>
          <a:bodyPr>
            <a:normAutofit/>
          </a:bodyPr>
          <a:lstStyle/>
          <a:p>
            <a:r>
              <a:rPr lang="en-GB" b="1" dirty="0"/>
              <a:t>GABOR</a:t>
            </a:r>
            <a:r>
              <a:rPr lang="en-GB" dirty="0"/>
              <a:t>: A Gabor filter can be viewed as a sinusoidal signal of particular frequency and orientation, modulated by a Gaussian wave.</a:t>
            </a:r>
          </a:p>
          <a:p>
            <a:r>
              <a:rPr lang="en-GB" b="1" dirty="0"/>
              <a:t>GAUSSIAN with sigma 3 and 7</a:t>
            </a:r>
          </a:p>
          <a:p>
            <a:r>
              <a:rPr lang="en-GB" b="1" dirty="0"/>
              <a:t>MEDIAN with sigma = 3: </a:t>
            </a:r>
            <a:r>
              <a:rPr lang="en-GB" dirty="0"/>
              <a:t>The median filter is a non-linear digital filtering technique, often used to remove noise from an image or signal.</a:t>
            </a:r>
          </a:p>
          <a:p>
            <a:pPr marL="2277400" lvl="5" indent="0">
              <a:buNone/>
            </a:pPr>
            <a:endParaRPr lang="en-GB" sz="1800" dirty="0"/>
          </a:p>
          <a:p>
            <a:pPr marL="2277400" lvl="5" indent="0">
              <a:buNone/>
            </a:pPr>
            <a:r>
              <a:rPr lang="en-GB" sz="1800" dirty="0"/>
              <a:t>FOR EDGE DETECTION:</a:t>
            </a:r>
          </a:p>
          <a:p>
            <a:pPr lvl="5"/>
            <a:endParaRPr lang="en-GB" sz="1800" dirty="0"/>
          </a:p>
          <a:p>
            <a:pPr lvl="5"/>
            <a:r>
              <a:rPr lang="en-GB" sz="1800" b="1" dirty="0"/>
              <a:t>CANNY EDGE</a:t>
            </a:r>
            <a:r>
              <a:rPr lang="en-GB" sz="1800" dirty="0"/>
              <a:t>: The Canny edge detector is an edge detection operator that uses a multi-stage algorithm to detect a wide range of edges in images.</a:t>
            </a:r>
          </a:p>
          <a:p>
            <a:pPr lvl="5"/>
            <a:r>
              <a:rPr lang="en-GB" sz="1800" b="1" dirty="0"/>
              <a:t>ROBERTS EDGE</a:t>
            </a:r>
          </a:p>
          <a:p>
            <a:pPr lvl="5"/>
            <a:r>
              <a:rPr lang="en-GB" sz="1800" b="1" dirty="0"/>
              <a:t>PREWITT</a:t>
            </a:r>
          </a:p>
          <a:p>
            <a:pPr lvl="5"/>
            <a:r>
              <a:rPr lang="en-GB" sz="1800" b="1" dirty="0"/>
              <a:t>SOBEL</a:t>
            </a:r>
          </a:p>
          <a:p>
            <a:endParaRPr lang="en-GB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360F656-45F0-4ABA-AD94-6272290B9E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375" y="3218899"/>
            <a:ext cx="1924050" cy="30099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C2DCA1C-9247-4015-AB8D-DB23BF9F9568}"/>
              </a:ext>
            </a:extLst>
          </p:cNvPr>
          <p:cNvSpPr txBox="1"/>
          <p:nvPr/>
        </p:nvSpPr>
        <p:spPr>
          <a:xfrm>
            <a:off x="1803400" y="2823099"/>
            <a:ext cx="1179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Kernels:</a:t>
            </a:r>
          </a:p>
        </p:txBody>
      </p:sp>
    </p:spTree>
    <p:extLst>
      <p:ext uri="{BB962C8B-B14F-4D97-AF65-F5344CB8AC3E}">
        <p14:creationId xmlns:p14="http://schemas.microsoft.com/office/powerpoint/2010/main" val="11767982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9FE8FD-0DE7-4A92-BF0F-336CBFD9A5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436" y="70979"/>
            <a:ext cx="9404723" cy="763522"/>
          </a:xfrm>
        </p:spPr>
        <p:txBody>
          <a:bodyPr/>
          <a:lstStyle/>
          <a:p>
            <a:pPr algn="ctr"/>
            <a:r>
              <a:rPr lang="en-US" dirty="0"/>
              <a:t>FEATURES</a:t>
            </a:r>
            <a:br>
              <a:rPr lang="en-US" dirty="0"/>
            </a:br>
            <a:endParaRPr lang="en-GB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5FCCA15-E2AA-487E-B350-20B5007309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98744" y="1358283"/>
            <a:ext cx="2209854" cy="2209854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E13AE38-03FB-4E2D-A304-CD8A5F170A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9906" y="1356097"/>
            <a:ext cx="2209854" cy="223048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8C746E6-FDC4-40B4-8F30-E74AFD2100EF}"/>
              </a:ext>
            </a:extLst>
          </p:cNvPr>
          <p:cNvSpPr txBox="1"/>
          <p:nvPr/>
        </p:nvSpPr>
        <p:spPr>
          <a:xfrm>
            <a:off x="798744" y="968317"/>
            <a:ext cx="2209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ORIGINAL IMAGE</a:t>
            </a:r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6B096D-48E9-4A51-B5FD-C79861473307}"/>
              </a:ext>
            </a:extLst>
          </p:cNvPr>
          <p:cNvSpPr txBox="1"/>
          <p:nvPr/>
        </p:nvSpPr>
        <p:spPr>
          <a:xfrm>
            <a:off x="4021585" y="986765"/>
            <a:ext cx="1003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SOBEL</a:t>
            </a:r>
            <a:endParaRPr lang="en-GB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4B8039B-F219-47C4-B882-9A89173DA7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1068" y="1366414"/>
            <a:ext cx="2209854" cy="220985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588C8CB-29A6-42C3-8178-55E08E5FF7F8}"/>
              </a:ext>
            </a:extLst>
          </p:cNvPr>
          <p:cNvSpPr txBox="1"/>
          <p:nvPr/>
        </p:nvSpPr>
        <p:spPr>
          <a:xfrm>
            <a:off x="6330585" y="968317"/>
            <a:ext cx="1270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MEDIAN</a:t>
            </a:r>
            <a:endParaRPr lang="en-GB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5DCBE55-C426-41FD-8253-26CE0D187C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2230" y="1376730"/>
            <a:ext cx="2209855" cy="220985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9357603-CE55-486B-A20C-C1B7B6EC20DA}"/>
              </a:ext>
            </a:extLst>
          </p:cNvPr>
          <p:cNvSpPr txBox="1"/>
          <p:nvPr/>
        </p:nvSpPr>
        <p:spPr>
          <a:xfrm>
            <a:off x="8864623" y="968317"/>
            <a:ext cx="1265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SCHARR</a:t>
            </a:r>
            <a:endParaRPr lang="en-GB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F0C0F0F-AA6A-44A1-94FC-2DE3BF43D5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744" y="4339442"/>
            <a:ext cx="2209854" cy="220985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B47D530-345F-4B13-BEFF-063BDE6D3A51}"/>
              </a:ext>
            </a:extLst>
          </p:cNvPr>
          <p:cNvSpPr txBox="1"/>
          <p:nvPr/>
        </p:nvSpPr>
        <p:spPr>
          <a:xfrm>
            <a:off x="798744" y="3970110"/>
            <a:ext cx="2388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GAUSS, SIGMA = 3</a:t>
            </a:r>
            <a:endParaRPr lang="en-GB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200345F-23A7-460A-90EB-D2E6F65F9C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9906" y="4339442"/>
            <a:ext cx="2209854" cy="220985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1E2B91E-7B41-44AE-9692-B084570CC54F}"/>
              </a:ext>
            </a:extLst>
          </p:cNvPr>
          <p:cNvSpPr txBox="1"/>
          <p:nvPr/>
        </p:nvSpPr>
        <p:spPr>
          <a:xfrm>
            <a:off x="3329907" y="3970136"/>
            <a:ext cx="2209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GAUSS, SIGMA = 7</a:t>
            </a:r>
            <a:endParaRPr lang="en-GB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DAAAD56E-00F9-414D-ACF3-2761F08CD3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1068" y="4339442"/>
            <a:ext cx="2209854" cy="2209854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050A08E5-8FF8-4F29-8D40-7ECD371B6314}"/>
              </a:ext>
            </a:extLst>
          </p:cNvPr>
          <p:cNvSpPr txBox="1"/>
          <p:nvPr/>
        </p:nvSpPr>
        <p:spPr>
          <a:xfrm>
            <a:off x="6429552" y="3943477"/>
            <a:ext cx="1171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PREWITT</a:t>
            </a:r>
            <a:endParaRPr lang="en-GB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F6BC3F19-6DF8-40CB-88F6-EC5D4FF447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9830" y="4312809"/>
            <a:ext cx="2209854" cy="2209854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E1CB4732-51F1-4A3A-811F-D80105E74630}"/>
              </a:ext>
            </a:extLst>
          </p:cNvPr>
          <p:cNvSpPr txBox="1"/>
          <p:nvPr/>
        </p:nvSpPr>
        <p:spPr>
          <a:xfrm>
            <a:off x="8605349" y="3970110"/>
            <a:ext cx="1979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CANNY EDGE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879129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2D52A2-C1CC-432B-855E-C3F666C2D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0"/>
            <a:ext cx="9404723" cy="1400530"/>
          </a:xfrm>
        </p:spPr>
        <p:txBody>
          <a:bodyPr/>
          <a:lstStyle/>
          <a:p>
            <a:pPr algn="ctr"/>
            <a:r>
              <a:rPr lang="en-GB" dirty="0"/>
              <a:t>FEATURES: GABOR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C629AC6-D0E7-47F2-A6F7-BABCDBFE07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257" y="723691"/>
            <a:ext cx="6518384" cy="4987756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CF79D4A-AF74-4DDF-85F0-4118652546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3601" y="723691"/>
            <a:ext cx="5265725" cy="6391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A48F5E1-1FE4-47CA-B5E3-B79F061F4C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3601" y="1355031"/>
            <a:ext cx="2092743" cy="126467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311FD42-3479-460B-BD64-EAC19180D5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3601" y="2619710"/>
            <a:ext cx="5352661" cy="246719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DCD3EC6-0C88-40F4-9B22-BB9BB19AAC30}"/>
              </a:ext>
            </a:extLst>
          </p:cNvPr>
          <p:cNvSpPr txBox="1"/>
          <p:nvPr/>
        </p:nvSpPr>
        <p:spPr>
          <a:xfrm>
            <a:off x="287830" y="5788807"/>
            <a:ext cx="5808170" cy="646331"/>
          </a:xfrm>
          <a:prstGeom prst="rect">
            <a:avLst/>
          </a:prstGeom>
          <a:solidFill>
            <a:schemeClr val="accent4">
              <a:lumMod val="75000"/>
            </a:schemeClr>
          </a:solidFill>
          <a:ln w="762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A 2-D Gabor filter obtained by modulating the sine wave with a Gaussian.</a:t>
            </a:r>
          </a:p>
        </p:txBody>
      </p:sp>
    </p:spTree>
    <p:extLst>
      <p:ext uri="{BB962C8B-B14F-4D97-AF65-F5344CB8AC3E}">
        <p14:creationId xmlns:p14="http://schemas.microsoft.com/office/powerpoint/2010/main" val="9882096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3B7B96-B500-4644-ABE7-C21BFCE842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8771" y="370209"/>
            <a:ext cx="9404723" cy="888822"/>
          </a:xfrm>
        </p:spPr>
        <p:txBody>
          <a:bodyPr/>
          <a:lstStyle/>
          <a:p>
            <a:pPr algn="ctr"/>
            <a:r>
              <a:rPr lang="en-GB" dirty="0"/>
              <a:t>FEATURE EXTRACTION FUNCTION</a:t>
            </a:r>
            <a:br>
              <a:rPr lang="en-GB" dirty="0"/>
            </a:br>
            <a:endParaRPr lang="en-GB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7B94A55-F521-4123-9867-8017DA4F14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65352" y="1589506"/>
            <a:ext cx="8231559" cy="4391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24108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763</TotalTime>
  <Words>611</Words>
  <Application>Microsoft Office PowerPoint</Application>
  <PresentationFormat>Widescreen</PresentationFormat>
  <Paragraphs>163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Century Gothic</vt:lpstr>
      <vt:lpstr>Wingdings 3</vt:lpstr>
      <vt:lpstr>Ion</vt:lpstr>
      <vt:lpstr>Image segmentation using machine learning classifier</vt:lpstr>
      <vt:lpstr>What is our goal?</vt:lpstr>
      <vt:lpstr>Labels(masks)</vt:lpstr>
      <vt:lpstr>Preprocessing</vt:lpstr>
      <vt:lpstr>PREPROCESSING: </vt:lpstr>
      <vt:lpstr>Features</vt:lpstr>
      <vt:lpstr>FEATURES </vt:lpstr>
      <vt:lpstr>FEATURES: GABOR</vt:lpstr>
      <vt:lpstr>FEATURE EXTRACTION FUNCTION </vt:lpstr>
      <vt:lpstr>FEATURE EXTRACTION FUNCTION</vt:lpstr>
      <vt:lpstr>FEATURE EXTRACTION FUNCTION</vt:lpstr>
      <vt:lpstr>Features</vt:lpstr>
      <vt:lpstr>Classifier</vt:lpstr>
      <vt:lpstr>Feature importance </vt:lpstr>
      <vt:lpstr>Feature importance</vt:lpstr>
      <vt:lpstr>Feature importance</vt:lpstr>
      <vt:lpstr>Accuracy</vt:lpstr>
      <vt:lpstr>F1 SCORE</vt:lpstr>
      <vt:lpstr>Gridsearch</vt:lpstr>
      <vt:lpstr>Results </vt:lpstr>
      <vt:lpstr>Results for our model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Image segmentation using machine learning classifier</dc:title>
  <dc:creator>Korisnik</dc:creator>
  <cp:lastModifiedBy>Korisnik</cp:lastModifiedBy>
  <cp:revision>41</cp:revision>
  <dcterms:created xsi:type="dcterms:W3CDTF">2020-05-27T14:07:16Z</dcterms:created>
  <dcterms:modified xsi:type="dcterms:W3CDTF">2020-05-28T11:53:59Z</dcterms:modified>
</cp:coreProperties>
</file>